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33"/>
  </p:notesMasterIdLst>
  <p:handoutMasterIdLst>
    <p:handoutMasterId r:id="rId34"/>
  </p:handoutMasterIdLst>
  <p:sldIdLst>
    <p:sldId id="444" r:id="rId5"/>
    <p:sldId id="489" r:id="rId6"/>
    <p:sldId id="475" r:id="rId7"/>
    <p:sldId id="517" r:id="rId8"/>
    <p:sldId id="512" r:id="rId9"/>
    <p:sldId id="513" r:id="rId10"/>
    <p:sldId id="501" r:id="rId11"/>
    <p:sldId id="514" r:id="rId12"/>
    <p:sldId id="515" r:id="rId13"/>
    <p:sldId id="516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Nechita" initials="AN" lastIdx="207" clrIdx="0">
    <p:extLst>
      <p:ext uri="{19B8F6BF-5375-455C-9EA6-DF929625EA0E}">
        <p15:presenceInfo xmlns:p15="http://schemas.microsoft.com/office/powerpoint/2012/main" userId="S-1-5-21-1465470642-3658487054-979718405-4281" providerId="AD"/>
      </p:ext>
    </p:extLst>
  </p:cmAuthor>
  <p:cmAuthor id="2" name="Raluca Ioana Tripa" initials="RIT" lastIdx="1" clrIdx="1">
    <p:extLst>
      <p:ext uri="{19B8F6BF-5375-455C-9EA6-DF929625EA0E}">
        <p15:presenceInfo xmlns:p15="http://schemas.microsoft.com/office/powerpoint/2012/main" userId="S::raluca.tripa@fortech.ro::ea0a38e1-c217-4093-9010-fc80152a04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FF3366"/>
    <a:srgbClr val="6C688A"/>
    <a:srgbClr val="404040"/>
    <a:srgbClr val="2C2F5A"/>
    <a:srgbClr val="3896C0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9" autoAdjust="0"/>
    <p:restoredTop sz="94308" autoAdjust="0"/>
  </p:normalViewPr>
  <p:slideViewPr>
    <p:cSldViewPr snapToGrid="0">
      <p:cViewPr varScale="1">
        <p:scale>
          <a:sx n="152" d="100"/>
          <a:sy n="152" d="100"/>
        </p:scale>
        <p:origin x="174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47847E-65D6-4E67-807F-EC427DC9C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44694-1595-4F38-AE2E-3FB1B3E575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82EC3-2C0B-48F0-95F0-B717F96C0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>
                <a:solidFill>
                  <a:srgbClr val="404040"/>
                </a:solidFill>
                <a:latin typeface="+mj-lt"/>
              </a:rPr>
              <a:t>Copyright 2023 © Fortech. All rights reserved.</a:t>
            </a:r>
            <a:endParaRPr lang="en-US" sz="1000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760E3-C2B7-4731-9368-15EB2F401B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7BEA7-3DF2-43E3-A570-82070E96E8A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MKT_Fortech_Logo_240413-01.png">
            <a:extLst>
              <a:ext uri="{FF2B5EF4-FFF2-40B4-BE49-F238E27FC236}">
                <a16:creationId xmlns:a16="http://schemas.microsoft.com/office/drawing/2014/main" id="{BFEC7D0E-ED88-453A-96D7-E86520CD60F4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" y="91281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24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D9A64-BAFD-4234-8692-94BF348769CA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j-lt"/>
              </a:defRPr>
            </a:lvl1pPr>
          </a:lstStyle>
          <a:p>
            <a:r>
              <a:rPr lang="en-US"/>
              <a:t>Copyright 2023 © Fortech.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19B1B-18C3-4F0D-933C-68CED6DABB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KT_Fortech_Logo_240413-01.png">
            <a:extLst>
              <a:ext uri="{FF2B5EF4-FFF2-40B4-BE49-F238E27FC236}">
                <a16:creationId xmlns:a16="http://schemas.microsoft.com/office/drawing/2014/main" id="{EE6C08EE-036D-49FB-B2DB-3CC9222CDBD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4" t="43313" r="26252" b="43258"/>
          <a:stretch/>
        </p:blipFill>
        <p:spPr>
          <a:xfrm>
            <a:off x="29210" y="68392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8111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2023 © Fortech.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19B1B-18C3-4F0D-933C-68CED6DABB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1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8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4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91FE5-1FAC-4DFE-7DFE-3F8BA2BC13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4015"/>
          <a:stretch/>
        </p:blipFill>
        <p:spPr>
          <a:xfrm>
            <a:off x="1" y="4544290"/>
            <a:ext cx="6250910" cy="23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8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5CB329B0-9375-4334-98B8-E794A7D21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1763"/>
            <a:ext cx="4969164" cy="25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4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3DBA98CE-A787-4554-98AF-CCD1BDE614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1992"/>
            <a:ext cx="5615411" cy="28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9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4E164-27DD-9EAA-C89B-D942BC1A0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27081" r="58468"/>
          <a:stretch/>
        </p:blipFill>
        <p:spPr>
          <a:xfrm>
            <a:off x="0" y="2817091"/>
            <a:ext cx="3973734" cy="40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0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DB8E3FA1-3411-4FAF-B86D-CD11C610C1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418" y="0"/>
            <a:ext cx="3881582" cy="390861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9930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EA1715E-F9CF-5039-43A2-E2FA2CD86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0" t="3097" r="2476" b="24579"/>
          <a:stretch/>
        </p:blipFill>
        <p:spPr>
          <a:xfrm>
            <a:off x="8679034" y="0"/>
            <a:ext cx="3512966" cy="34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2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6.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D742FC-B545-436F-1CD0-977983291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8" b="47296"/>
          <a:stretch/>
        </p:blipFill>
        <p:spPr>
          <a:xfrm>
            <a:off x="8931564" y="0"/>
            <a:ext cx="3260436" cy="361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9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8F5169F8-C5DA-4F5B-B03A-C5F54EAE4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383" y="0"/>
            <a:ext cx="6291617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4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3" y="928545"/>
            <a:ext cx="6139823" cy="250045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group of me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8C58FF3-7586-3DC2-8D0A-AC1B5BEAC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1"/>
          <a:stretch/>
        </p:blipFill>
        <p:spPr>
          <a:xfrm>
            <a:off x="8783782" y="3429000"/>
            <a:ext cx="3408217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3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DA5B2E-C93A-4AE5-B2BB-15AC82AE6A33}"/>
              </a:ext>
            </a:extLst>
          </p:cNvPr>
          <p:cNvGrpSpPr/>
          <p:nvPr userDrawn="1"/>
        </p:nvGrpSpPr>
        <p:grpSpPr>
          <a:xfrm>
            <a:off x="18715" y="4389329"/>
            <a:ext cx="6077285" cy="2473318"/>
            <a:chOff x="18715" y="4480149"/>
            <a:chExt cx="5654103" cy="2382498"/>
          </a:xfrm>
        </p:grpSpPr>
        <p:pic>
          <p:nvPicPr>
            <p:cNvPr id="10" name="Picture 9" descr="A large building in the background&#10;&#10;Description generated with very high confidence">
              <a:extLst>
                <a:ext uri="{FF2B5EF4-FFF2-40B4-BE49-F238E27FC236}">
                  <a16:creationId xmlns:a16="http://schemas.microsoft.com/office/drawing/2014/main" id="{A820B9F7-725E-4898-9DD2-B7CD384E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15" y="4480149"/>
              <a:ext cx="4882502" cy="23781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BA6B2D-0872-4A23-918C-67B7659D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6473" y="4921538"/>
              <a:ext cx="3956345" cy="194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80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2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465689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29F8DE-91DB-4DB6-B595-222B7AA8A7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910"/>
            <a:ext cx="5497754" cy="28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41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414B-32C9-4418-A71D-3F13FA8F2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6658-29DA-4002-ABDA-E308A487CB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8128" y="3649663"/>
            <a:ext cx="7040880" cy="164592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 descr="A picture containing text, person, posing, sign&#10;&#10;Description automatically generated">
            <a:extLst>
              <a:ext uri="{FF2B5EF4-FFF2-40B4-BE49-F238E27FC236}">
                <a16:creationId xmlns:a16="http://schemas.microsoft.com/office/drawing/2014/main" id="{D6ECEFC6-FDB6-4D65-BA93-F4E9B5A91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61" y="0"/>
            <a:ext cx="4882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414B-32C9-4418-A71D-3F13FA8F2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6658-29DA-4002-ABDA-E308A487CB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8128" y="3649663"/>
            <a:ext cx="7040880" cy="164592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D1A1A52-3364-EAA9-598C-153A6043B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4"/>
          <a:stretch/>
        </p:blipFill>
        <p:spPr>
          <a:xfrm>
            <a:off x="7479102" y="0"/>
            <a:ext cx="471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1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5"/>
            <a:ext cx="6505286" cy="481503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picture containing indoor, floor, table&#10;&#10;Description generated with high confidence">
            <a:extLst>
              <a:ext uri="{FF2B5EF4-FFF2-40B4-BE49-F238E27FC236}">
                <a16:creationId xmlns:a16="http://schemas.microsoft.com/office/drawing/2014/main" id="{4F9059A7-56BC-4327-9AA7-D8670242DF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1860"/>
            <a:ext cx="5286157" cy="26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8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1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27787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203632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B7D7D06F-9A8F-41F4-B418-CFCFE5452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563" y="3273545"/>
            <a:ext cx="7168911" cy="35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55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0C80E80-B9CD-40C2-80E6-76CA7526B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54" y="0"/>
            <a:ext cx="5396846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842E0-6085-451D-82FC-334F5AE8B0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1384" y="1653827"/>
            <a:ext cx="353599" cy="2072820"/>
          </a:xfrm>
          <a:prstGeom prst="rect">
            <a:avLst/>
          </a:prstGeom>
        </p:spPr>
      </p:pic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4DD7332B-6812-4778-9D11-42AB9EDF11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1823" y="2544713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Email</a:t>
            </a:r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0E506152-122E-4559-B8D8-6D3148F53E1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1823" y="1650469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Phone Number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C880EA74-D87F-4FCD-93F4-E3F8586BD09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81823" y="3418766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www.fortech.ro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CE0FC-61A7-413B-9CB7-B368528A9EDE}"/>
              </a:ext>
            </a:extLst>
          </p:cNvPr>
          <p:cNvSpPr txBox="1"/>
          <p:nvPr userDrawn="1"/>
        </p:nvSpPr>
        <p:spPr>
          <a:xfrm>
            <a:off x="1381384" y="5908993"/>
            <a:ext cx="56750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Copyright 20</a:t>
            </a:r>
            <a:r>
              <a:rPr lang="ro-RO" sz="900" dirty="0">
                <a:solidFill>
                  <a:srgbClr val="303030"/>
                </a:solidFill>
                <a:latin typeface="+mj-lt"/>
              </a:rPr>
              <a:t>2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3 © </a:t>
            </a:r>
            <a:r>
              <a:rPr lang="en-US" sz="900" dirty="0"/>
              <a:t>Fortech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. All rights reserved.</a:t>
            </a:r>
          </a:p>
          <a:p>
            <a:endParaRPr lang="en-US" sz="900" dirty="0">
              <a:solidFill>
                <a:srgbClr val="303030"/>
              </a:solidFill>
              <a:latin typeface="+mj-lt"/>
            </a:endParaRPr>
          </a:p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This document is the property of and contains information proprietary to </a:t>
            </a:r>
            <a:r>
              <a:rPr lang="en-US" sz="900" dirty="0"/>
              <a:t>Fortech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.  No part of this document may be reproduced, transmitted, stored in a retrieval system or translated into any human language or computer format, in any form or by any means, without the written permission of </a:t>
            </a:r>
            <a:r>
              <a:rPr lang="en-US" sz="900" dirty="0"/>
              <a:t>Fortech.</a:t>
            </a:r>
            <a:endParaRPr lang="en-US" sz="900" dirty="0">
              <a:solidFill>
                <a:srgbClr val="3030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627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Cover 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computer&#10;&#10;Description automatically generated">
            <a:extLst>
              <a:ext uri="{FF2B5EF4-FFF2-40B4-BE49-F238E27FC236}">
                <a16:creationId xmlns:a16="http://schemas.microsoft.com/office/drawing/2014/main" id="{AA9C3C20-E5BA-4BEB-83C5-F238CBC58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1"/>
            <a:ext cx="12192000" cy="68551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2E6DE6-D30A-489B-93EC-9AFE47696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09" y="1182080"/>
            <a:ext cx="5950527" cy="2148105"/>
          </a:xfr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dirty="0"/>
              <a:t>Front cover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735DCB9-6621-44AA-898B-3C972D1C0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109" y="4341669"/>
            <a:ext cx="3826740" cy="19944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Other details (e.g. author) &lt;remove if not necessary&gt;</a:t>
            </a:r>
          </a:p>
        </p:txBody>
      </p:sp>
    </p:spTree>
    <p:extLst>
      <p:ext uri="{BB962C8B-B14F-4D97-AF65-F5344CB8AC3E}">
        <p14:creationId xmlns:p14="http://schemas.microsoft.com/office/powerpoint/2010/main" val="512619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8F6727-F787-2661-502D-25AE736D71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EE9F9B-0EDA-3891-25C4-5D5AB00FA9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109" y="4341669"/>
            <a:ext cx="3826740" cy="19944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Other details (e.g. author) &lt;remove if not necessary&gt;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30CA93-12D8-9CC5-2159-8908FC0F10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09" y="1182080"/>
            <a:ext cx="5950527" cy="2148105"/>
          </a:xfr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dirty="0"/>
              <a:t>Front cover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74942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queen, businesscard&#10;&#10;Description automatically generated">
            <a:extLst>
              <a:ext uri="{FF2B5EF4-FFF2-40B4-BE49-F238E27FC236}">
                <a16:creationId xmlns:a16="http://schemas.microsoft.com/office/drawing/2014/main" id="{91A2ECE4-BB23-4318-8ECF-487097675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15" y="0"/>
            <a:ext cx="79270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0792A-A50A-437B-8477-08E46D460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922" y="928544"/>
            <a:ext cx="4202215" cy="2075913"/>
          </a:xfrm>
        </p:spPr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CB1074-C00C-47B0-9DC7-09B8980A5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13922" y="3528834"/>
            <a:ext cx="4202215" cy="2743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HERE THE MOST RELEVANT INFORMATION ON THE SLIDE.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3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3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99423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ly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4369438" cy="2096758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149708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3429000"/>
            <a:ext cx="3881581" cy="274955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4"/>
            <a:ext cx="6505286" cy="525000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6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243624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picture containing person, picture frame&#10;&#10;Description automatically generated">
            <a:extLst>
              <a:ext uri="{FF2B5EF4-FFF2-40B4-BE49-F238E27FC236}">
                <a16:creationId xmlns:a16="http://schemas.microsoft.com/office/drawing/2014/main" id="{52314B1B-C3DE-BE90-999C-266F2E691F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98" y="3273545"/>
            <a:ext cx="7028702" cy="35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9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1/3 Columns + Image 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C818D-98C3-9F63-C0B3-90AA16BDF2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09691"/>
            <a:ext cx="5193028" cy="26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72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group of people sitting in front of a sign&#10;&#10;Description automatically generated">
            <a:extLst>
              <a:ext uri="{FF2B5EF4-FFF2-40B4-BE49-F238E27FC236}">
                <a16:creationId xmlns:a16="http://schemas.microsoft.com/office/drawing/2014/main" id="{FE93D18F-1963-49A3-911B-6F3527D1E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46230"/>
            <a:ext cx="5627096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92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3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59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1AE7E-4970-4230-AE9F-A508F278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962236" cy="236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5CFB5-9A3B-446B-A0C3-C5EE8B5AB1A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248" y="411480"/>
            <a:ext cx="1216152" cy="2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33" r:id="rId4"/>
    <p:sldLayoutId id="2147483691" r:id="rId5"/>
    <p:sldLayoutId id="2147483778" r:id="rId6"/>
    <p:sldLayoutId id="2147483779" r:id="rId7"/>
    <p:sldLayoutId id="2147483744" r:id="rId8"/>
    <p:sldLayoutId id="2147483749" r:id="rId9"/>
    <p:sldLayoutId id="2147483750" r:id="rId10"/>
    <p:sldLayoutId id="2147483717" r:id="rId11"/>
    <p:sldLayoutId id="2147483753" r:id="rId12"/>
    <p:sldLayoutId id="2147483782" r:id="rId13"/>
    <p:sldLayoutId id="2147483722" r:id="rId14"/>
    <p:sldLayoutId id="2147483783" r:id="rId15"/>
    <p:sldLayoutId id="2147483780" r:id="rId16"/>
    <p:sldLayoutId id="2147483755" r:id="rId17"/>
    <p:sldLayoutId id="2147483723" r:id="rId18"/>
    <p:sldLayoutId id="2147483725" r:id="rId19"/>
    <p:sldLayoutId id="2147483756" r:id="rId20"/>
    <p:sldLayoutId id="2147483757" r:id="rId21"/>
    <p:sldLayoutId id="2147483781" r:id="rId22"/>
    <p:sldLayoutId id="2147483727" r:id="rId23"/>
    <p:sldLayoutId id="2147483728" r:id="rId24"/>
    <p:sldLayoutId id="2147483773" r:id="rId25"/>
    <p:sldLayoutId id="2147483774" r:id="rId26"/>
    <p:sldLayoutId id="2147483777" r:id="rId27"/>
    <p:sldLayoutId id="2147483775" r:id="rId28"/>
  </p:sldLayoutIdLst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lang="en-US" sz="4000" b="1" kern="1200" cap="all" baseline="0" dirty="0">
          <a:blipFill>
            <a:blip r:embed="rId31"/>
            <a:stretch>
              <a:fillRect/>
            </a:stretch>
          </a:blip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sql_ref_sqlserver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87A415-7D7F-4D82-94A0-2C7EEDCF5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1109" y="3048000"/>
            <a:ext cx="3826740" cy="328814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400" dirty="0"/>
              <a:t>Marius Cristescu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Software Architect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FDEA80-4046-687B-5DA6-31F88E00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09" y="1026632"/>
            <a:ext cx="6567242" cy="2148105"/>
          </a:xfrm>
        </p:spPr>
        <p:txBody>
          <a:bodyPr/>
          <a:lstStyle/>
          <a:p>
            <a:r>
              <a:rPr lang="en-US" dirty="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0036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6B75-FE1C-D620-1791-E2F3EFFA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JOIN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DCB6C-0A6A-2510-167E-767D9C720B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JOIN clause is used to combine rows from two or more tables, based on a related column between them.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Let’s have a look again at our tables</a:t>
            </a:r>
          </a:p>
        </p:txBody>
      </p:sp>
    </p:spTree>
    <p:extLst>
      <p:ext uri="{BB962C8B-B14F-4D97-AF65-F5344CB8AC3E}">
        <p14:creationId xmlns:p14="http://schemas.microsoft.com/office/powerpoint/2010/main" val="377812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 err="1"/>
              <a:t>DIFFEREnt</a:t>
            </a:r>
            <a:r>
              <a:rPr lang="en-US" dirty="0"/>
              <a:t> types of </a:t>
            </a:r>
            <a:r>
              <a:rPr lang="en-US" dirty="0" err="1"/>
              <a:t>sql</a:t>
            </a:r>
            <a:r>
              <a:rPr lang="en-US" dirty="0"/>
              <a:t> joins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7B2456-3D4C-4507-39FD-84A79AE9F9E2}"/>
              </a:ext>
            </a:extLst>
          </p:cNvPr>
          <p:cNvSpPr txBox="1">
            <a:spLocks/>
          </p:cNvSpPr>
          <p:nvPr/>
        </p:nvSpPr>
        <p:spPr>
          <a:xfrm>
            <a:off x="718128" y="1925240"/>
            <a:ext cx="9632880" cy="447556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Here are the different types of the JOINs in SQL: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following constraints are commonly used in SQL: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(INNER) JOIN: Returns records that have matching values in both tables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LEFT (OUTER) JOIN: Returns all records from the left table, and the matched records from the right 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RIGHT (OUTER) JOIN: Returns all records from the right table, and the matched records from the left 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FULL (OUTER) JOIN: Returns all records when there is a match in either left or right table</a:t>
            </a:r>
          </a:p>
        </p:txBody>
      </p:sp>
    </p:spTree>
    <p:extLst>
      <p:ext uri="{BB962C8B-B14F-4D97-AF65-F5344CB8AC3E}">
        <p14:creationId xmlns:p14="http://schemas.microsoft.com/office/powerpoint/2010/main" val="169788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 err="1"/>
              <a:t>DIFFEREnt</a:t>
            </a:r>
            <a:r>
              <a:rPr lang="en-US" dirty="0"/>
              <a:t> types of </a:t>
            </a:r>
            <a:r>
              <a:rPr lang="en-US" dirty="0" err="1"/>
              <a:t>sql</a:t>
            </a:r>
            <a:r>
              <a:rPr lang="en-US" dirty="0"/>
              <a:t> joins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7B2456-3D4C-4507-39FD-84A79AE9F9E2}"/>
              </a:ext>
            </a:extLst>
          </p:cNvPr>
          <p:cNvSpPr txBox="1">
            <a:spLocks/>
          </p:cNvSpPr>
          <p:nvPr/>
        </p:nvSpPr>
        <p:spPr>
          <a:xfrm>
            <a:off x="718128" y="1925240"/>
            <a:ext cx="9632880" cy="447556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4021E-FC06-565D-58CA-2DAAA2DC8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9" y="3198685"/>
            <a:ext cx="82581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4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INNER join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7B2456-3D4C-4507-39FD-84A79AE9F9E2}"/>
              </a:ext>
            </a:extLst>
          </p:cNvPr>
          <p:cNvSpPr txBox="1">
            <a:spLocks/>
          </p:cNvSpPr>
          <p:nvPr/>
        </p:nvSpPr>
        <p:spPr>
          <a:xfrm>
            <a:off x="718128" y="1925240"/>
            <a:ext cx="9632880" cy="447556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INNER JOIN keyword selects records that have matching values in both tables.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Note: In some databases INNER JOIN is called just JOIN.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column_name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(s) FROM table1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INNER JOIN table2 ON table1.column_name = table2.column_name;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JOIN more tables: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column_name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(s) FROM table1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INNER JOIN table2 ON table1.column_name = table2.column_name;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INNER JOIN table3 ON table2.column_name = table3.column_name;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238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INNER join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7B2456-3D4C-4507-39FD-84A79AE9F9E2}"/>
              </a:ext>
            </a:extLst>
          </p:cNvPr>
          <p:cNvSpPr txBox="1">
            <a:spLocks/>
          </p:cNvSpPr>
          <p:nvPr/>
        </p:nvSpPr>
        <p:spPr>
          <a:xfrm>
            <a:off x="718128" y="1925240"/>
            <a:ext cx="9632880" cy="447556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Show all columns from both tables: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* from persons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JOIN cars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cars.cnp_owner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Show just some columns: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cars.plate_number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cars.brand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from persons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JOIN cars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cars.cnp_owner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36E5F-CA92-F3BC-C048-89FF700A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5106600" cy="653368"/>
          </a:xfrm>
        </p:spPr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LEFT join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8B866A-86BB-6A76-BAA3-9B1F5C4E0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128" y="2633472"/>
            <a:ext cx="7145712" cy="21500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LEFT JOIN keyword returns all records from the left table (table1), and the matching records from the right table (table2). The result is 0 records from the right side, if there is no match.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(s) FROM table1</a:t>
            </a:r>
          </a:p>
          <a:p>
            <a:pPr marL="0" indent="0">
              <a:buNone/>
            </a:pPr>
            <a:r>
              <a:rPr lang="en-US" dirty="0"/>
              <a:t>LEFT JOIN table2 ON table1.column_name = table2.column_name;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28AE1-420D-C804-97D0-60AE0593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74" y="4783519"/>
            <a:ext cx="2886075" cy="15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8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LEFT join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7B2456-3D4C-4507-39FD-84A79AE9F9E2}"/>
              </a:ext>
            </a:extLst>
          </p:cNvPr>
          <p:cNvSpPr txBox="1">
            <a:spLocks/>
          </p:cNvSpPr>
          <p:nvPr/>
        </p:nvSpPr>
        <p:spPr>
          <a:xfrm>
            <a:off x="718128" y="1925240"/>
            <a:ext cx="9632880" cy="447556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Show all rows: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* from persons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LEFT JOIN cars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cars.cnp_owner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Show just some rows: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cars.plate_number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cars.brand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from persons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LEFT JOIN cars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cars.cnp_owner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74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36E5F-CA92-F3BC-C048-89FF700A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5106600" cy="653368"/>
          </a:xfrm>
        </p:spPr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RIGHT join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8B866A-86BB-6A76-BAA3-9B1F5C4E0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128" y="2633472"/>
            <a:ext cx="7145712" cy="21500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RIGHT JOIN keyword returns all records from the right table (table2), and the matching records from the left table (table1). The result is 0 records from the left side, if there is no match.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(s) FROM table1</a:t>
            </a:r>
          </a:p>
          <a:p>
            <a:pPr marL="0" indent="0">
              <a:buNone/>
            </a:pPr>
            <a:r>
              <a:rPr lang="en-US" dirty="0"/>
              <a:t>RIGHT JOIN table2 ON table1.column_name = table2.column_name;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213C4-A290-0D45-1C6D-19DD7E28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72" y="4542853"/>
            <a:ext cx="30003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RIGHT join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7B2456-3D4C-4507-39FD-84A79AE9F9E2}"/>
              </a:ext>
            </a:extLst>
          </p:cNvPr>
          <p:cNvSpPr txBox="1">
            <a:spLocks/>
          </p:cNvSpPr>
          <p:nvPr/>
        </p:nvSpPr>
        <p:spPr>
          <a:xfrm>
            <a:off x="718128" y="1925240"/>
            <a:ext cx="9632880" cy="447556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Show all rows: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* from persons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RIGHT JOIN cars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cars.cnp_owner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Show just some rows: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cars.plate_number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cars.brand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from persons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RIGHT JOIN cars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cars.cnp_owner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55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36E5F-CA92-F3BC-C048-89FF700A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5106600" cy="653368"/>
          </a:xfrm>
        </p:spPr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FULL join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8B866A-86BB-6A76-BAA3-9B1F5C4E0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128" y="2075688"/>
            <a:ext cx="7145712" cy="27078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FULL JOIN keyword returns all records when there is a match in left (table1) or right (table2) table records.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FULL JOIN can potentially return very large result-sets!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(s) FROM table1</a:t>
            </a:r>
          </a:p>
          <a:p>
            <a:pPr marL="0" indent="0">
              <a:buNone/>
            </a:pPr>
            <a:r>
              <a:rPr lang="en-US" dirty="0"/>
              <a:t>FULL JOIN table2 ON table1.column_name = table2.column_name;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AFD85-42D9-0C37-CC81-323D5EB81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85" y="4783519"/>
            <a:ext cx="27241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BB60-F9AC-A6D8-B636-BB150FCC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928544"/>
            <a:ext cx="6116305" cy="1888547"/>
          </a:xfrm>
        </p:spPr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C596385-9359-BC21-FA14-B8E1FA7BC03D}"/>
              </a:ext>
            </a:extLst>
          </p:cNvPr>
          <p:cNvSpPr txBox="1">
            <a:spLocks/>
          </p:cNvSpPr>
          <p:nvPr/>
        </p:nvSpPr>
        <p:spPr>
          <a:xfrm>
            <a:off x="426057" y="2105347"/>
            <a:ext cx="3590643" cy="2749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None/>
              <a:defRPr sz="24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Hackathon </a:t>
            </a:r>
          </a:p>
          <a:p>
            <a:pPr algn="ctr"/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November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47D53-5C2F-2A4D-A5A1-0CFF9631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27" y="3260788"/>
            <a:ext cx="3006505" cy="296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3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FULL join EXAMPLE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7B2456-3D4C-4507-39FD-84A79AE9F9E2}"/>
              </a:ext>
            </a:extLst>
          </p:cNvPr>
          <p:cNvSpPr txBox="1">
            <a:spLocks/>
          </p:cNvSpPr>
          <p:nvPr/>
        </p:nvSpPr>
        <p:spPr>
          <a:xfrm>
            <a:off x="718128" y="1925240"/>
            <a:ext cx="9632880" cy="4475560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Show all rows: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* from persons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FULL JOIN cars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cars.cnp_owner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Show just some rows: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select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cars.plate_number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cars.brand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from persons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FULL JOIN cars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persons.cnp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cars.cnp_owner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60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7301160" cy="689944"/>
          </a:xfrm>
        </p:spPr>
        <p:txBody>
          <a:bodyPr/>
          <a:lstStyle/>
          <a:p>
            <a:r>
              <a:rPr lang="en-US" dirty="0"/>
              <a:t>SQL CREATE VIEW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7D31E89-21ED-B22F-C013-DDC5B60DE8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6938" y="2117264"/>
            <a:ext cx="8070758" cy="44389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SQL, a view is a virtual table based on the result-set of an SQL statement.</a:t>
            </a:r>
          </a:p>
          <a:p>
            <a:pPr marL="0" indent="0">
              <a:buNone/>
            </a:pPr>
            <a:r>
              <a:rPr lang="en-US" dirty="0"/>
              <a:t>A view contains rows and columns, just like a real table. The fields in a view are fields from one or more real tables in the database.</a:t>
            </a:r>
          </a:p>
          <a:p>
            <a:pPr marL="0" indent="0">
              <a:buNone/>
            </a:pPr>
            <a:r>
              <a:rPr lang="en-US" dirty="0"/>
              <a:t>You can add SQL statements and functions to a view and present the data as if the data were coming from one single table.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VIEW </a:t>
            </a:r>
            <a:r>
              <a:rPr lang="en-US" dirty="0" err="1"/>
              <a:t>view_name</a:t>
            </a:r>
            <a:r>
              <a:rPr lang="en-US" dirty="0"/>
              <a:t> AS</a:t>
            </a:r>
          </a:p>
          <a:p>
            <a:pPr marL="0" indent="0">
              <a:buNone/>
            </a:pPr>
            <a:r>
              <a:rPr lang="en-US" dirty="0"/>
              <a:t>SELECT column1, column2, ...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table_name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 condition;</a:t>
            </a:r>
          </a:p>
        </p:txBody>
      </p:sp>
    </p:spTree>
    <p:extLst>
      <p:ext uri="{BB962C8B-B14F-4D97-AF65-F5344CB8AC3E}">
        <p14:creationId xmlns:p14="http://schemas.microsoft.com/office/powerpoint/2010/main" val="3491661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7703496" cy="689944"/>
          </a:xfrm>
        </p:spPr>
        <p:txBody>
          <a:bodyPr/>
          <a:lstStyle/>
          <a:p>
            <a:r>
              <a:rPr lang="en-US" dirty="0"/>
              <a:t>SQL UNION </a:t>
            </a:r>
            <a:r>
              <a:rPr lang="en-US" dirty="0" err="1"/>
              <a:t>OPerator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D9A79B8-F415-2C48-1A03-3EEEA3733BCC}"/>
              </a:ext>
            </a:extLst>
          </p:cNvPr>
          <p:cNvSpPr txBox="1">
            <a:spLocks/>
          </p:cNvSpPr>
          <p:nvPr/>
        </p:nvSpPr>
        <p:spPr>
          <a:xfrm>
            <a:off x="718128" y="2615183"/>
            <a:ext cx="9632880" cy="3612705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UNION operator is used to combine the result-set of two or more SELECT statements.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Every SELECT statement within UNION must have the same number of columns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columns must also have similar data types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columns in every SELECT statement must also be in the same order</a:t>
            </a:r>
          </a:p>
        </p:txBody>
      </p:sp>
    </p:spTree>
    <p:extLst>
      <p:ext uri="{BB962C8B-B14F-4D97-AF65-F5344CB8AC3E}">
        <p14:creationId xmlns:p14="http://schemas.microsoft.com/office/powerpoint/2010/main" val="303566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7703496" cy="689944"/>
          </a:xfrm>
        </p:spPr>
        <p:txBody>
          <a:bodyPr/>
          <a:lstStyle/>
          <a:p>
            <a:r>
              <a:rPr lang="en-US" dirty="0"/>
              <a:t>SQL UNION </a:t>
            </a:r>
            <a:r>
              <a:rPr lang="en-US" dirty="0" err="1"/>
              <a:t>SYntax</a:t>
            </a:r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7D31E89-21ED-B22F-C013-DDC5B60DE8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8128" y="1925240"/>
            <a:ext cx="8691048" cy="5000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(s) FROM table1</a:t>
            </a:r>
          </a:p>
          <a:p>
            <a:pPr marL="0" indent="0">
              <a:buNone/>
            </a:pPr>
            <a:r>
              <a:rPr lang="en-US" dirty="0"/>
              <a:t>UNION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(s) FROM table2;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UNION operator selects only distinct values by default. To allow duplicate values, use UNION ALL: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(s) FROM table1</a:t>
            </a:r>
          </a:p>
          <a:p>
            <a:pPr marL="0" indent="0">
              <a:buNone/>
            </a:pPr>
            <a:r>
              <a:rPr lang="en-US" dirty="0"/>
              <a:t>UNION ALL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(s) FROM table2;</a:t>
            </a:r>
          </a:p>
        </p:txBody>
      </p:sp>
    </p:spTree>
    <p:extLst>
      <p:ext uri="{BB962C8B-B14F-4D97-AF65-F5344CB8AC3E}">
        <p14:creationId xmlns:p14="http://schemas.microsoft.com/office/powerpoint/2010/main" val="158393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/>
              <a:t>Coalesce function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7D31E89-21ED-B22F-C013-DDC5B60DE8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8128" y="1925240"/>
            <a:ext cx="9312840" cy="369000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COALESCE function returns the first of its arguments that is not null. Null is returned only if all arguments are null. It is often used to substitute a default value for null values when data is retrieved for display, for 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COALESCE(description, </a:t>
            </a:r>
            <a:r>
              <a:rPr lang="en-US" dirty="0" err="1"/>
              <a:t>short_description</a:t>
            </a:r>
            <a:r>
              <a:rPr lang="en-US" dirty="0"/>
              <a:t>, '(none)') FROM....</a:t>
            </a:r>
          </a:p>
        </p:txBody>
      </p:sp>
    </p:spTree>
    <p:extLst>
      <p:ext uri="{BB962C8B-B14F-4D97-AF65-F5344CB8AC3E}">
        <p14:creationId xmlns:p14="http://schemas.microsoft.com/office/powerpoint/2010/main" val="392425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/>
              <a:t>Coalesce function EXAMPLE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7D31E89-21ED-B22F-C013-DDC5B60DE8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8128" y="2568633"/>
            <a:ext cx="9312840" cy="30466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last_name</a:t>
            </a:r>
            <a:r>
              <a:rPr lang="en-US" dirty="0"/>
              <a:t>, COALESCE(email, 'Unknown') as author FROM persons</a:t>
            </a:r>
          </a:p>
        </p:txBody>
      </p:sp>
    </p:spTree>
    <p:extLst>
      <p:ext uri="{BB962C8B-B14F-4D97-AF65-F5344CB8AC3E}">
        <p14:creationId xmlns:p14="http://schemas.microsoft.com/office/powerpoint/2010/main" val="2936638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/>
              <a:t>STRING Functions EXAMPLES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7D31E89-21ED-B22F-C013-DDC5B60DE8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8128" y="1925240"/>
            <a:ext cx="9312840" cy="5000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substring(cnp,1,4) from persons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upper(</a:t>
            </a:r>
            <a:r>
              <a:rPr lang="en-US" dirty="0" err="1"/>
              <a:t>last_name</a:t>
            </a:r>
            <a:r>
              <a:rPr lang="en-US" dirty="0"/>
              <a:t>) from persons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last_name</a:t>
            </a:r>
            <a:r>
              <a:rPr lang="en-US" dirty="0"/>
              <a:t>,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last_name</a:t>
            </a:r>
            <a:r>
              <a:rPr lang="en-US" dirty="0"/>
              <a:t>) from persons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https://www.w3schools.com/sql/sql_ref_sqlserver.asp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BFBA1F7-1F0B-195D-E6AE-8FC8103D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68" y="4735799"/>
            <a:ext cx="2039936" cy="15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35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F62F-B17A-35D4-741B-93FEE708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3D066-A956-4B5F-3772-234E65A9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93" y="2198918"/>
            <a:ext cx="3792395" cy="37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43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EFF85-BB99-47DF-A182-7507EF2AC2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81823" y="2544713"/>
            <a:ext cx="4768359" cy="437769"/>
          </a:xfrm>
        </p:spPr>
        <p:txBody>
          <a:bodyPr/>
          <a:lstStyle/>
          <a:p>
            <a:r>
              <a:rPr lang="en-US" dirty="0"/>
              <a:t>marius.cristescu@globallogic.com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8414F-CC42-4120-BFBD-A8EC22F028D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www.fortech.ro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3761EF-21B7-4AFE-B5E5-C9AA6161D1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0264 438 217</a:t>
            </a:r>
          </a:p>
        </p:txBody>
      </p:sp>
    </p:spTree>
    <p:extLst>
      <p:ext uri="{BB962C8B-B14F-4D97-AF65-F5344CB8AC3E}">
        <p14:creationId xmlns:p14="http://schemas.microsoft.com/office/powerpoint/2010/main" val="228068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73C559-DD5D-48BF-B637-E85B6D23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23" y="928544"/>
            <a:ext cx="4096406" cy="207591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DBF0F1-B224-40B5-94B6-7ECB312323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3922" y="2240280"/>
            <a:ext cx="5120533" cy="4032333"/>
          </a:xfrm>
        </p:spPr>
        <p:txBody>
          <a:bodyPr/>
          <a:lstStyle/>
          <a:p>
            <a:r>
              <a:rPr lang="en-US" dirty="0">
                <a:latin typeface="+mn-lt"/>
              </a:rPr>
              <a:t>SQL constraints</a:t>
            </a:r>
          </a:p>
          <a:p>
            <a:r>
              <a:rPr lang="en-US" dirty="0">
                <a:latin typeface="+mn-lt"/>
              </a:rPr>
              <a:t>Aggregate functions</a:t>
            </a:r>
          </a:p>
          <a:p>
            <a:r>
              <a:rPr lang="en-US" dirty="0">
                <a:latin typeface="+mn-lt"/>
              </a:rPr>
              <a:t>Alter table</a:t>
            </a:r>
          </a:p>
          <a:p>
            <a:r>
              <a:rPr lang="en-US" dirty="0">
                <a:latin typeface="+mn-lt"/>
              </a:rPr>
              <a:t>JOINs</a:t>
            </a:r>
          </a:p>
          <a:p>
            <a:r>
              <a:rPr lang="en-US" dirty="0">
                <a:latin typeface="+mn-lt"/>
              </a:rPr>
              <a:t>Database view</a:t>
            </a:r>
          </a:p>
          <a:p>
            <a:r>
              <a:rPr lang="en-US" dirty="0">
                <a:latin typeface="+mn-lt"/>
              </a:rPr>
              <a:t>Union Operator</a:t>
            </a:r>
          </a:p>
          <a:p>
            <a:r>
              <a:rPr lang="en-US" dirty="0">
                <a:latin typeface="+mn-lt"/>
              </a:rPr>
              <a:t>String and Date Functions</a:t>
            </a:r>
          </a:p>
        </p:txBody>
      </p:sp>
    </p:spTree>
    <p:extLst>
      <p:ext uri="{BB962C8B-B14F-4D97-AF65-F5344CB8AC3E}">
        <p14:creationId xmlns:p14="http://schemas.microsoft.com/office/powerpoint/2010/main" val="193806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8691048" cy="689944"/>
          </a:xfrm>
        </p:spPr>
        <p:txBody>
          <a:bodyPr/>
          <a:lstStyle/>
          <a:p>
            <a:r>
              <a:rPr lang="en-US" dirty="0"/>
              <a:t>SQL Constraints EXAMPLES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7D31E89-21ED-B22F-C013-DDC5B60DE8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4020" y="1703568"/>
            <a:ext cx="4219632" cy="5000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table persons(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cnp</a:t>
            </a:r>
            <a:r>
              <a:rPr lang="en-US" dirty="0"/>
              <a:t> varchar(13) primary key,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last_name</a:t>
            </a:r>
            <a:r>
              <a:rPr lang="en-US" dirty="0"/>
              <a:t> varchar(30) not null,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first_name</a:t>
            </a:r>
            <a:r>
              <a:rPr lang="en-US" dirty="0"/>
              <a:t> varchar(40) not null,</a:t>
            </a:r>
          </a:p>
          <a:p>
            <a:pPr marL="0" indent="0">
              <a:buNone/>
            </a:pPr>
            <a:r>
              <a:rPr lang="en-US" dirty="0"/>
              <a:t>        address varchar(100) not null,</a:t>
            </a:r>
          </a:p>
          <a:p>
            <a:pPr marL="0" indent="0">
              <a:buNone/>
            </a:pPr>
            <a:r>
              <a:rPr lang="en-US" dirty="0"/>
              <a:t>        phone varchar(15) NOT NULL UNIQUE,</a:t>
            </a:r>
          </a:p>
          <a:p>
            <a:pPr marL="0" indent="0">
              <a:buNone/>
            </a:pPr>
            <a:r>
              <a:rPr lang="en-US" dirty="0"/>
              <a:t>        email varchar(50) UNIQUE</a:t>
            </a:r>
          </a:p>
          <a:p>
            <a:pPr marL="0" indent="0">
              <a:buNone/>
            </a:pPr>
            <a:r>
              <a:rPr lang="en-US" dirty="0"/>
              <a:t>);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8441C91-E073-D0B9-89EE-4FBD687C3E42}"/>
              </a:ext>
            </a:extLst>
          </p:cNvPr>
          <p:cNvSpPr txBox="1">
            <a:spLocks/>
          </p:cNvSpPr>
          <p:nvPr/>
        </p:nvSpPr>
        <p:spPr>
          <a:xfrm>
            <a:off x="5277936" y="1618489"/>
            <a:ext cx="4722552" cy="481888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33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create table cars(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vin varchar(17) primary key,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plate_number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varchar(7) not null,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cnp_owner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varchar(13) not null,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brand varchar(20) not null,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model varchar(30),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production_year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int,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registered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boolean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DEFAULT true,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price int default 10000,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CONSTRAINT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fk_car_owner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    FOREIGN KEY(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cnp_owner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            REFERENCES persons(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cnp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6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2171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5"/>
            <a:ext cx="7301160" cy="689944"/>
          </a:xfrm>
        </p:spPr>
        <p:txBody>
          <a:bodyPr/>
          <a:lstStyle/>
          <a:p>
            <a:r>
              <a:rPr lang="en-US" dirty="0" err="1"/>
              <a:t>AGGREGATe</a:t>
            </a:r>
            <a:r>
              <a:rPr lang="en-US" dirty="0"/>
              <a:t> functions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7D31E89-21ED-B22F-C013-DDC5B60DE8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6938" y="2117264"/>
            <a:ext cx="6505286" cy="5000768"/>
          </a:xfrm>
        </p:spPr>
        <p:txBody>
          <a:bodyPr/>
          <a:lstStyle/>
          <a:p>
            <a:r>
              <a:rPr lang="en-US" dirty="0"/>
              <a:t>MIN() function returns the smallest value of the selected column.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SELECT MIN(</a:t>
            </a:r>
            <a:r>
              <a:rPr lang="en-US" dirty="0" err="1"/>
              <a:t>column_name</a:t>
            </a:r>
            <a:r>
              <a:rPr lang="en-US" dirty="0"/>
              <a:t>) FROM </a:t>
            </a:r>
            <a:r>
              <a:rPr lang="en-US" dirty="0" err="1"/>
              <a:t>table_name</a:t>
            </a:r>
            <a:r>
              <a:rPr lang="en-US" dirty="0"/>
              <a:t> WHERE condition;</a:t>
            </a:r>
          </a:p>
          <a:p>
            <a:endParaRPr lang="en-US" dirty="0"/>
          </a:p>
          <a:p>
            <a:r>
              <a:rPr lang="en-US" dirty="0"/>
              <a:t>MAX() function returns the largest value of the selected column.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SELECT MAX(</a:t>
            </a:r>
            <a:r>
              <a:rPr lang="en-US" dirty="0" err="1"/>
              <a:t>column_name</a:t>
            </a:r>
            <a:r>
              <a:rPr lang="en-US" dirty="0"/>
              <a:t>) FROM </a:t>
            </a:r>
            <a:r>
              <a:rPr lang="en-US" dirty="0" err="1"/>
              <a:t>table_name</a:t>
            </a:r>
            <a:r>
              <a:rPr lang="en-US" dirty="0"/>
              <a:t> WHERE condition;</a:t>
            </a:r>
          </a:p>
        </p:txBody>
      </p:sp>
    </p:spTree>
    <p:extLst>
      <p:ext uri="{BB962C8B-B14F-4D97-AF65-F5344CB8AC3E}">
        <p14:creationId xmlns:p14="http://schemas.microsoft.com/office/powerpoint/2010/main" val="140126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B3E0-FD35-2045-5A1E-75B2748E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928545"/>
            <a:ext cx="9180576" cy="689944"/>
          </a:xfrm>
        </p:spPr>
        <p:txBody>
          <a:bodyPr/>
          <a:lstStyle/>
          <a:p>
            <a:r>
              <a:rPr lang="en-US" dirty="0" err="1"/>
              <a:t>AGGREGATe</a:t>
            </a:r>
            <a:r>
              <a:rPr lang="en-US" dirty="0"/>
              <a:t> functions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7D31E89-21ED-B22F-C013-DDC5B60DE8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8128" y="1925240"/>
            <a:ext cx="8691048" cy="5000768"/>
          </a:xfrm>
        </p:spPr>
        <p:txBody>
          <a:bodyPr/>
          <a:lstStyle/>
          <a:p>
            <a:r>
              <a:rPr lang="en-US" dirty="0"/>
              <a:t>AVG() function returns the average value of a numeric column. </a:t>
            </a:r>
          </a:p>
          <a:p>
            <a:pPr marL="0" indent="0">
              <a:buNone/>
            </a:pPr>
            <a:r>
              <a:rPr lang="en-US" dirty="0"/>
              <a:t>SELECT AVG(</a:t>
            </a:r>
            <a:r>
              <a:rPr lang="en-US" dirty="0" err="1"/>
              <a:t>column_name</a:t>
            </a:r>
            <a:r>
              <a:rPr lang="en-US" dirty="0"/>
              <a:t>) FROM </a:t>
            </a:r>
            <a:r>
              <a:rPr lang="en-US" dirty="0" err="1"/>
              <a:t>table_name</a:t>
            </a:r>
            <a:r>
              <a:rPr lang="en-US" dirty="0"/>
              <a:t> WHERE condition;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SUM() function returns the total sum of a numeric column.</a:t>
            </a:r>
          </a:p>
          <a:p>
            <a:pPr marL="0" indent="0">
              <a:buNone/>
            </a:pPr>
            <a:r>
              <a:rPr lang="en-US" dirty="0"/>
              <a:t>SELECT SUM(</a:t>
            </a:r>
            <a:r>
              <a:rPr lang="en-US" dirty="0" err="1"/>
              <a:t>column_name</a:t>
            </a:r>
            <a:r>
              <a:rPr lang="en-US" dirty="0"/>
              <a:t>) FROM </a:t>
            </a:r>
            <a:r>
              <a:rPr lang="en-US" dirty="0" err="1"/>
              <a:t>table_name</a:t>
            </a:r>
            <a:r>
              <a:rPr lang="en-US" dirty="0"/>
              <a:t> WHERE condition;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COUNT() function returns the number of rows that matches a specified criterion.</a:t>
            </a:r>
          </a:p>
          <a:p>
            <a:pPr marL="0" indent="0">
              <a:buNone/>
            </a:pPr>
            <a:r>
              <a:rPr lang="en-US" dirty="0"/>
              <a:t>SELECT COUNT(</a:t>
            </a:r>
            <a:r>
              <a:rPr lang="en-US" dirty="0" err="1"/>
              <a:t>column_name</a:t>
            </a:r>
            <a:r>
              <a:rPr lang="en-US" dirty="0"/>
              <a:t>) FROM </a:t>
            </a:r>
            <a:r>
              <a:rPr lang="en-US" dirty="0" err="1"/>
              <a:t>table_name</a:t>
            </a:r>
            <a:r>
              <a:rPr lang="en-US" dirty="0"/>
              <a:t> WHERE condition;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46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6B75-FE1C-D620-1791-E2F3EFFA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DCB6C-0A6A-2510-167E-767D9C720B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GROUP BY statement groups rows that have the same values into summary rows, like "find all books of one author".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GROUP BY statement is often used with aggregate functions (COUNT(), MAX(), MIN(), SUM(), AVG()) to group the result-set by one or more columns.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(s)  FROM </a:t>
            </a:r>
            <a:r>
              <a:rPr lang="en-US" dirty="0" err="1"/>
              <a:t>table_name</a:t>
            </a:r>
            <a:r>
              <a:rPr lang="en-US" dirty="0"/>
              <a:t> WHERE condition GROUP BY </a:t>
            </a:r>
            <a:r>
              <a:rPr lang="en-US" dirty="0" err="1"/>
              <a:t>column_name</a:t>
            </a:r>
            <a:r>
              <a:rPr lang="en-US" dirty="0"/>
              <a:t>(s)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36E5F-CA92-F3BC-C048-89FF700A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962236" cy="1357456"/>
          </a:xfrm>
        </p:spPr>
        <p:txBody>
          <a:bodyPr/>
          <a:lstStyle/>
          <a:p>
            <a:r>
              <a:rPr lang="en-US" dirty="0"/>
              <a:t>HAVING CLAUSE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8B866A-86BB-6A76-BAA3-9B1F5C4E0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8128" y="2633472"/>
            <a:ext cx="7145712" cy="21500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HAVING clause was added to SQL because the WHERE keyword cannot be used with aggregate functions.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column_name</a:t>
            </a:r>
            <a:r>
              <a:rPr lang="en-US" dirty="0"/>
              <a:t>(s) FROM </a:t>
            </a:r>
            <a:r>
              <a:rPr lang="en-US" dirty="0" err="1"/>
              <a:t>table_name</a:t>
            </a:r>
            <a:r>
              <a:rPr lang="en-US" dirty="0"/>
              <a:t> WHERE condition GROUP BY </a:t>
            </a:r>
            <a:r>
              <a:rPr lang="en-US" dirty="0" err="1"/>
              <a:t>column_name</a:t>
            </a:r>
            <a:r>
              <a:rPr lang="en-US" dirty="0"/>
              <a:t>(s) HAVING condition ORDER BY </a:t>
            </a:r>
            <a:r>
              <a:rPr lang="en-US" dirty="0" err="1"/>
              <a:t>column_name</a:t>
            </a:r>
            <a:r>
              <a:rPr lang="en-US" dirty="0"/>
              <a:t>(s);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36E5F-CA92-F3BC-C048-89FF700A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28544"/>
            <a:ext cx="7342632" cy="699088"/>
          </a:xfrm>
        </p:spPr>
        <p:txBody>
          <a:bodyPr/>
          <a:lstStyle/>
          <a:p>
            <a:r>
              <a:rPr lang="en-US" dirty="0"/>
              <a:t>ALTER table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8B866A-86BB-6A76-BAA3-9B1F5C4E0F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7" y="1777906"/>
            <a:ext cx="8299519" cy="473262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 TABLE </a:t>
            </a:r>
            <a:r>
              <a:rPr lang="en-US" dirty="0" err="1"/>
              <a:t>table_name</a:t>
            </a:r>
            <a:r>
              <a:rPr lang="en-US" dirty="0"/>
              <a:t> ADD </a:t>
            </a:r>
            <a:r>
              <a:rPr lang="en-US" dirty="0" err="1"/>
              <a:t>column_name</a:t>
            </a:r>
            <a:r>
              <a:rPr lang="en-US" dirty="0"/>
              <a:t> datatype;</a:t>
            </a:r>
          </a:p>
          <a:p>
            <a:endParaRPr lang="en-US" dirty="0"/>
          </a:p>
          <a:p>
            <a:r>
              <a:rPr lang="en-US" dirty="0"/>
              <a:t>ALTER TABLE </a:t>
            </a:r>
            <a:r>
              <a:rPr lang="en-US" dirty="0" err="1"/>
              <a:t>table_name</a:t>
            </a:r>
            <a:r>
              <a:rPr lang="en-US" dirty="0"/>
              <a:t> DROP COLUMN </a:t>
            </a:r>
            <a:r>
              <a:rPr lang="en-US" dirty="0" err="1"/>
              <a:t>column_name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ALTER TABLE </a:t>
            </a:r>
            <a:r>
              <a:rPr lang="en-US" dirty="0" err="1"/>
              <a:t>table_name</a:t>
            </a:r>
            <a:r>
              <a:rPr lang="en-US" dirty="0"/>
              <a:t> ALTER COLUMN </a:t>
            </a:r>
            <a:r>
              <a:rPr lang="en-US" dirty="0" err="1"/>
              <a:t>column_name</a:t>
            </a:r>
            <a:r>
              <a:rPr lang="en-US"/>
              <a:t> TYPE datatype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ALTER TABLE </a:t>
            </a:r>
            <a:r>
              <a:rPr lang="en-US" dirty="0" err="1"/>
              <a:t>table_name</a:t>
            </a:r>
            <a:r>
              <a:rPr lang="en-US" dirty="0"/>
              <a:t> RENAME COLUMN </a:t>
            </a:r>
            <a:r>
              <a:rPr lang="en-US" dirty="0" err="1"/>
              <a:t>column_name</a:t>
            </a:r>
            <a:r>
              <a:rPr lang="en-US" dirty="0"/>
              <a:t> TO </a:t>
            </a:r>
            <a:r>
              <a:rPr lang="en-US" dirty="0" err="1"/>
              <a:t>new_column_name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BF99786-16BD-80A4-A6A3-5D6887453E0B}"/>
              </a:ext>
            </a:extLst>
          </p:cNvPr>
          <p:cNvSpPr txBox="1">
            <a:spLocks/>
          </p:cNvSpPr>
          <p:nvPr/>
        </p:nvSpPr>
        <p:spPr>
          <a:xfrm>
            <a:off x="521208" y="1777905"/>
            <a:ext cx="7831512" cy="28608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ALTER TABLE statement is used to add, delete, or modify columns in an existing table.</a:t>
            </a:r>
          </a:p>
        </p:txBody>
      </p:sp>
    </p:spTree>
    <p:extLst>
      <p:ext uri="{BB962C8B-B14F-4D97-AF65-F5344CB8AC3E}">
        <p14:creationId xmlns:p14="http://schemas.microsoft.com/office/powerpoint/2010/main" val="30243944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Fortech">
      <a:dk1>
        <a:srgbClr val="404040"/>
      </a:dk1>
      <a:lt1>
        <a:sysClr val="window" lastClr="FFFFFF"/>
      </a:lt1>
      <a:dk2>
        <a:srgbClr val="2C2F5A"/>
      </a:dk2>
      <a:lt2>
        <a:srgbClr val="E7E6E6"/>
      </a:lt2>
      <a:accent1>
        <a:srgbClr val="FF3366"/>
      </a:accent1>
      <a:accent2>
        <a:srgbClr val="63B3E3"/>
      </a:accent2>
      <a:accent3>
        <a:srgbClr val="89C2E9"/>
      </a:accent3>
      <a:accent4>
        <a:srgbClr val="B42025"/>
      </a:accent4>
      <a:accent5>
        <a:srgbClr val="484974"/>
      </a:accent5>
      <a:accent6>
        <a:srgbClr val="7F7F7F"/>
      </a:accent6>
      <a:hlink>
        <a:srgbClr val="404040"/>
      </a:hlink>
      <a:folHlink>
        <a:srgbClr val="40404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22229ce3-af41-4a7e-87db-1ae048b49b29" xsi:nil="true"/>
    <TaxCatchAll xmlns="4bebcf37-3a75-48e3-bd57-05ecbb064609" xsi:nil="true"/>
    <lcf76f155ced4ddcb4097134ff3c332f xmlns="22229ce3-af41-4a7e-87db-1ae048b49b2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40C6DE3CB774FB7FD71CE148D5CB1" ma:contentTypeVersion="16" ma:contentTypeDescription="Create a new document." ma:contentTypeScope="" ma:versionID="9b025abd9e47987def5bd4c79e913fc9">
  <xsd:schema xmlns:xsd="http://www.w3.org/2001/XMLSchema" xmlns:xs="http://www.w3.org/2001/XMLSchema" xmlns:p="http://schemas.microsoft.com/office/2006/metadata/properties" xmlns:ns2="22229ce3-af41-4a7e-87db-1ae048b49b29" xmlns:ns3="4bebcf37-3a75-48e3-bd57-05ecbb064609" targetNamespace="http://schemas.microsoft.com/office/2006/metadata/properties" ma:root="true" ma:fieldsID="ebeaec2a67839b1b8ca5eb92224432d8" ns2:_="" ns3:_="">
    <xsd:import namespace="22229ce3-af41-4a7e-87db-1ae048b49b29"/>
    <xsd:import namespace="4bebcf37-3a75-48e3-bd57-05ecbb0646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_Flow_SignoffStatu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29ce3-af41-4a7e-87db-1ae048b49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_Flow_SignoffStatus" ma:index="15" nillable="true" ma:displayName="Sign-off status" ma:internalName="_x0024_Resources_x003a_core_x002c_Signoff_Status_x003b_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dad5bc8-c56f-4d4f-8287-b4760fb0e6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bcf37-3a75-48e3-bd57-05ecbb0646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75b9093-a00d-4ee3-a758-ad34d4c47d65}" ma:internalName="TaxCatchAll" ma:showField="CatchAllData" ma:web="4bebcf37-3a75-48e3-bd57-05ecbb0646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26024E-5E64-47F7-AF71-0769B7522CB1}">
  <ds:schemaRefs>
    <ds:schemaRef ds:uri="22229ce3-af41-4a7e-87db-1ae048b49b29"/>
    <ds:schemaRef ds:uri="http://schemas.openxmlformats.org/package/2006/metadata/core-properties"/>
    <ds:schemaRef ds:uri="http://schemas.microsoft.com/office/infopath/2007/PartnerControls"/>
    <ds:schemaRef ds:uri="4bebcf37-3a75-48e3-bd57-05ecbb06460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626FAA-E4B3-40F4-BA86-6B2FCC936B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410B68-3EC3-402C-86A0-8A5CC75ABA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229ce3-af41-4a7e-87db-1ae048b49b29"/>
    <ds:schemaRef ds:uri="4bebcf37-3a75-48e3-bd57-05ecbb0646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33176</TotalTime>
  <Words>1570</Words>
  <Application>Microsoft Office PowerPoint</Application>
  <PresentationFormat>Widescreen</PresentationFormat>
  <Paragraphs>212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Custom Design</vt:lpstr>
      <vt:lpstr> SQL</vt:lpstr>
      <vt:lpstr>Before we start…</vt:lpstr>
      <vt:lpstr>AGENDA</vt:lpstr>
      <vt:lpstr>SQL Constraints EXAMPLES</vt:lpstr>
      <vt:lpstr>AGGREGATe functions</vt:lpstr>
      <vt:lpstr>AGGREGATe functions</vt:lpstr>
      <vt:lpstr>GROUP BY  Statement</vt:lpstr>
      <vt:lpstr>HAVING CLAUSE</vt:lpstr>
      <vt:lpstr>ALTER table statement</vt:lpstr>
      <vt:lpstr>SQL JOIN</vt:lpstr>
      <vt:lpstr>DIFFEREnt types of sql joins</vt:lpstr>
      <vt:lpstr>DIFFEREnt types of sql joins</vt:lpstr>
      <vt:lpstr>sql INNER join</vt:lpstr>
      <vt:lpstr>sql INNER join EXAMPLE</vt:lpstr>
      <vt:lpstr>sql LEFT join </vt:lpstr>
      <vt:lpstr>sql LEFT join EXAMPLE</vt:lpstr>
      <vt:lpstr>sql RIGHT join </vt:lpstr>
      <vt:lpstr>sql RIGHT join EXAMPLE</vt:lpstr>
      <vt:lpstr>sql FULL join </vt:lpstr>
      <vt:lpstr>sql FULL join EXAMPLE</vt:lpstr>
      <vt:lpstr>SQL CREATE VIEW</vt:lpstr>
      <vt:lpstr>SQL UNION OPerator</vt:lpstr>
      <vt:lpstr>SQL UNION SYntax</vt:lpstr>
      <vt:lpstr>Coalesce function</vt:lpstr>
      <vt:lpstr>Coalesce function EXAMPLE</vt:lpstr>
      <vt:lpstr>STRING Functions EXAMPLES</vt:lpstr>
      <vt:lpstr>Feedback form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Gombos</dc:creator>
  <cp:lastModifiedBy>Daniel-Alexandru Cioc</cp:lastModifiedBy>
  <cp:revision>2071</cp:revision>
  <dcterms:created xsi:type="dcterms:W3CDTF">2018-08-28T11:37:01Z</dcterms:created>
  <dcterms:modified xsi:type="dcterms:W3CDTF">2023-11-20T12:22:45Z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0x01010070B40C6DE3CB774FB7FD71CE148D5CB1</vt:lpwstr>
  </property>
  <property fmtid="{D5CDD505-2E9C-101B-9397-08002B2CF9AE}" pid="3" name="MediaServiceImageTags">
    <vt:lpwstr/>
  </property>
</Properties>
</file>